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68" r:id="rId2"/>
    <p:sldId id="369" r:id="rId3"/>
    <p:sldId id="350" r:id="rId4"/>
    <p:sldId id="351" r:id="rId5"/>
    <p:sldId id="352" r:id="rId6"/>
    <p:sldId id="353" r:id="rId7"/>
    <p:sldId id="294" r:id="rId8"/>
    <p:sldId id="322" r:id="rId9"/>
    <p:sldId id="320" r:id="rId10"/>
    <p:sldId id="328" r:id="rId11"/>
    <p:sldId id="321" r:id="rId12"/>
    <p:sldId id="399" r:id="rId13"/>
    <p:sldId id="296" r:id="rId14"/>
    <p:sldId id="375" r:id="rId15"/>
    <p:sldId id="388" r:id="rId16"/>
    <p:sldId id="298" r:id="rId17"/>
    <p:sldId id="315" r:id="rId18"/>
    <p:sldId id="299" r:id="rId19"/>
    <p:sldId id="297" r:id="rId20"/>
    <p:sldId id="300" r:id="rId21"/>
    <p:sldId id="301" r:id="rId22"/>
    <p:sldId id="302" r:id="rId23"/>
    <p:sldId id="303" r:id="rId24"/>
    <p:sldId id="401" r:id="rId25"/>
    <p:sldId id="389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05" r:id="rId35"/>
    <p:sldId id="306" r:id="rId36"/>
    <p:sldId id="307" r:id="rId37"/>
    <p:sldId id="308" r:id="rId38"/>
    <p:sldId id="309" r:id="rId39"/>
    <p:sldId id="343" r:id="rId40"/>
    <p:sldId id="326" r:id="rId41"/>
    <p:sldId id="312" r:id="rId42"/>
    <p:sldId id="337" r:id="rId43"/>
    <p:sldId id="338" r:id="rId44"/>
    <p:sldId id="402" r:id="rId45"/>
    <p:sldId id="344" r:id="rId46"/>
    <p:sldId id="360" r:id="rId47"/>
    <p:sldId id="361" r:id="rId48"/>
    <p:sldId id="314" r:id="rId49"/>
    <p:sldId id="364" r:id="rId50"/>
    <p:sldId id="362" r:id="rId51"/>
    <p:sldId id="363" r:id="rId52"/>
    <p:sldId id="403" r:id="rId53"/>
    <p:sldId id="390" r:id="rId54"/>
    <p:sldId id="396" r:id="rId55"/>
    <p:sldId id="392" r:id="rId56"/>
    <p:sldId id="394" r:id="rId57"/>
    <p:sldId id="393" r:id="rId58"/>
    <p:sldId id="395" r:id="rId59"/>
    <p:sldId id="391" r:id="rId60"/>
    <p:sldId id="397" r:id="rId61"/>
    <p:sldId id="404" r:id="rId62"/>
    <p:sldId id="398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1"/>
    <p:restoredTop sz="93074" autoAdjust="0"/>
  </p:normalViewPr>
  <p:slideViewPr>
    <p:cSldViewPr snapToGrid="0">
      <p:cViewPr varScale="1">
        <p:scale>
          <a:sx n="93" d="100"/>
          <a:sy n="93" d="100"/>
        </p:scale>
        <p:origin x="21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Source:  Economist, “The battle of Smoot-Hawley,” December 18, 2008.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4FC5F-0597-AB41-BE5B-544683A5C6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E72F3-749D-8A41-BD46-42D85BD70E68}" type="slidenum">
              <a:rPr lang="en-US"/>
              <a:pPr/>
              <a:t>39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Source:</a:t>
            </a:r>
            <a:r>
              <a:rPr lang="en-US" baseline="0" dirty="0"/>
              <a:t>  http://en.wikipedia.org/wiki/File:G20_developing_nations_map.svg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9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www.factcheck.org</a:t>
            </a:r>
            <a:r>
              <a:rPr lang="en-US" dirty="0"/>
              <a:t>/2017/10/trump-wrong-</a:t>
            </a:r>
            <a:r>
              <a:rPr lang="en-US" dirty="0" err="1"/>
              <a:t>wto</a:t>
            </a:r>
            <a:r>
              <a:rPr lang="en-US" dirty="0"/>
              <a:t>-record/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worldtradelaw.typepad.com</a:t>
            </a:r>
            <a:r>
              <a:rPr lang="en-US" dirty="0"/>
              <a:t>/</a:t>
            </a:r>
            <a:r>
              <a:rPr lang="en-US" dirty="0" err="1"/>
              <a:t>ielpblog</a:t>
            </a:r>
            <a:r>
              <a:rPr lang="en-US" dirty="0"/>
              <a:t>/2018/03/litigating-gatt-article-xxi-the-us-view-of-the-scope-of-the-exception.html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1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worldtradelaw.typepad.com</a:t>
            </a:r>
            <a:r>
              <a:rPr lang="en-US" dirty="0"/>
              <a:t>/</a:t>
            </a:r>
            <a:r>
              <a:rPr lang="en-US" dirty="0" err="1"/>
              <a:t>ielpblog</a:t>
            </a:r>
            <a:r>
              <a:rPr lang="en-US" dirty="0"/>
              <a:t>/2018/03/litigating-gatt-article-xxi-the-us-view-of-the-scope-of-the-exception.html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worldtradelaw.typepad.com</a:t>
            </a:r>
            <a:r>
              <a:rPr lang="en-US" dirty="0"/>
              <a:t>/</a:t>
            </a:r>
            <a:r>
              <a:rPr lang="en-US" dirty="0" err="1"/>
              <a:t>ielpblog</a:t>
            </a:r>
            <a:r>
              <a:rPr lang="en-US" dirty="0"/>
              <a:t>/2018/03/litigating-gatt-article-xxi-the-us-view-of-the-scope-of-the-exception.html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A953F-B227-A846-84B0-686A0600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212E-9F8E-064F-92D6-8A77899D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statis_maps_e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646331"/>
          </a:xfrm>
        </p:spPr>
        <p:txBody>
          <a:bodyPr/>
          <a:lstStyle/>
          <a:p>
            <a:pPr algn="ctr"/>
            <a:r>
              <a:rPr lang="en-US" sz="3600" dirty="0"/>
              <a:t>The World Trade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458419"/>
            <a:ext cx="6705600" cy="1175706"/>
          </a:xfrm>
        </p:spPr>
        <p:txBody>
          <a:bodyPr/>
          <a:lstStyle/>
          <a:p>
            <a:pPr algn="ctr"/>
            <a:r>
              <a:rPr lang="en-US" dirty="0"/>
              <a:t>Alan V. Deardorff</a:t>
            </a:r>
          </a:p>
          <a:p>
            <a:pPr algn="ctr"/>
            <a:r>
              <a:rPr lang="en-US" dirty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00751" y="4528966"/>
            <a:ext cx="715742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at Adult Learning Institute</a:t>
            </a:r>
          </a:p>
          <a:p>
            <a:pPr algn="ctr"/>
            <a:r>
              <a:rPr lang="en-US" sz="2400" dirty="0"/>
              <a:t>Oakland Community College</a:t>
            </a:r>
          </a:p>
          <a:p>
            <a:pPr algn="ctr"/>
            <a:r>
              <a:rPr lang="en-US" sz="2400" dirty="0"/>
              <a:t>September 25, 2018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94D96-3E82-2243-8B96-EC28D6E303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2391" y="1036543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How negotiations took place</a:t>
            </a:r>
          </a:p>
          <a:p>
            <a:pPr lvl="1" eaLnBrk="1" hangingPunct="1"/>
            <a:r>
              <a:rPr lang="en-US" dirty="0"/>
              <a:t>Rules:</a:t>
            </a:r>
          </a:p>
          <a:p>
            <a:pPr lvl="2" eaLnBrk="1" hangingPunct="1"/>
            <a:r>
              <a:rPr lang="en-US" dirty="0"/>
              <a:t>Groups of countries draft changes, then persuade others</a:t>
            </a:r>
          </a:p>
          <a:p>
            <a:pPr lvl="2" eaLnBrk="1" hangingPunct="1"/>
            <a:r>
              <a:rPr lang="en-US" dirty="0"/>
              <a:t>Again, large countries dominate</a:t>
            </a:r>
          </a:p>
        </p:txBody>
      </p:sp>
    </p:spTree>
    <p:extLst>
      <p:ext uri="{BB962C8B-B14F-4D97-AF65-F5344CB8AC3E}">
        <p14:creationId xmlns:p14="http://schemas.microsoft.com/office/powerpoint/2010/main" val="12456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C47CD-0148-DE40-A5B9-2AAE76232C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970" y="790884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Do small and poor countries lose?</a:t>
            </a:r>
          </a:p>
          <a:p>
            <a:pPr lvl="1" eaLnBrk="1" hangingPunct="1"/>
            <a:r>
              <a:rPr lang="en-US" dirty="0"/>
              <a:t>They </a:t>
            </a:r>
            <a:r>
              <a:rPr lang="en-US" u="sng" dirty="0"/>
              <a:t>need not lose</a:t>
            </a:r>
            <a:r>
              <a:rPr lang="en-US" dirty="0"/>
              <a:t>, if they participate in the process</a:t>
            </a:r>
          </a:p>
          <a:p>
            <a:pPr lvl="2" eaLnBrk="1" hangingPunct="1"/>
            <a:r>
              <a:rPr lang="en-US" dirty="0"/>
              <a:t>They benefit from the “rule of law”:  Otherwise the large countries would be even more powerful</a:t>
            </a:r>
          </a:p>
          <a:p>
            <a:pPr lvl="2" eaLnBrk="1" hangingPunct="1"/>
            <a:r>
              <a:rPr lang="en-US" dirty="0"/>
              <a:t>By grouping together, small countries can also exert bargaining power</a:t>
            </a:r>
          </a:p>
          <a:p>
            <a:pPr lvl="1" eaLnBrk="1" hangingPunct="1"/>
            <a:r>
              <a:rPr lang="en-US" dirty="0"/>
              <a:t>They may well lose if they do </a:t>
            </a:r>
            <a:r>
              <a:rPr lang="en-US" u="sng" dirty="0"/>
              <a:t>not</a:t>
            </a:r>
            <a:r>
              <a:rPr lang="en-US" dirty="0"/>
              <a:t> participate:  growth of trade may exclude them</a:t>
            </a:r>
          </a:p>
          <a:p>
            <a:pPr lvl="2" eaLnBrk="1" hangingPunct="1"/>
            <a:r>
              <a:rPr lang="en-US" dirty="0"/>
              <a:t>Tariffs did not fall on their major exports</a:t>
            </a:r>
          </a:p>
        </p:txBody>
      </p:sp>
    </p:spTree>
    <p:extLst>
      <p:ext uri="{BB962C8B-B14F-4D97-AF65-F5344CB8AC3E}">
        <p14:creationId xmlns:p14="http://schemas.microsoft.com/office/powerpoint/2010/main" val="21558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53943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History</a:t>
            </a:r>
          </a:p>
          <a:p>
            <a:r>
              <a:rPr lang="en-US" dirty="0"/>
              <a:t>The Institution Today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Issues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Current Issues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Trump and the WTO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D47A49-072E-1945-8720-D5497B1BDE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857" y="474639"/>
            <a:ext cx="7239000" cy="1127125"/>
          </a:xfrm>
        </p:spPr>
        <p:txBody>
          <a:bodyPr/>
          <a:lstStyle/>
          <a:p>
            <a:pPr eaLnBrk="1" hangingPunct="1"/>
            <a:r>
              <a:rPr lang="en-US" sz="4000" dirty="0"/>
              <a:t>World Trade Organization: 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448" y="1705284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WTO Today</a:t>
            </a:r>
          </a:p>
          <a:p>
            <a:pPr lvl="1" eaLnBrk="1" hangingPunct="1"/>
            <a:r>
              <a:rPr lang="en-US" dirty="0"/>
              <a:t>Established Jan 1, 1995</a:t>
            </a:r>
          </a:p>
          <a:p>
            <a:pPr lvl="1" eaLnBrk="1" hangingPunct="1"/>
            <a:r>
              <a:rPr lang="en-US" dirty="0"/>
              <a:t>Members:  164</a:t>
            </a:r>
          </a:p>
          <a:p>
            <a:pPr lvl="2" eaLnBrk="1" hangingPunct="1"/>
            <a:r>
              <a:rPr lang="en-US" dirty="0"/>
              <a:t>Most recent: Afghanistan 2016</a:t>
            </a:r>
          </a:p>
          <a:p>
            <a:pPr lvl="2" eaLnBrk="1" hangingPunct="1"/>
            <a:r>
              <a:rPr lang="en-US" dirty="0"/>
              <a:t>Including:  </a:t>
            </a:r>
          </a:p>
          <a:p>
            <a:pPr lvl="3" eaLnBrk="1" hangingPunct="1"/>
            <a:r>
              <a:rPr lang="en-US" dirty="0"/>
              <a:t>China (as of 2001)</a:t>
            </a:r>
          </a:p>
          <a:p>
            <a:pPr lvl="3" eaLnBrk="1" hangingPunct="1"/>
            <a:r>
              <a:rPr lang="en-US" dirty="0"/>
              <a:t>Russia (as of 2012)</a:t>
            </a:r>
          </a:p>
          <a:p>
            <a:pPr lvl="2" eaLnBrk="1" hangingPunct="1"/>
            <a:r>
              <a:rPr lang="en-US" u="sng" dirty="0"/>
              <a:t>Not</a:t>
            </a:r>
            <a:r>
              <a:rPr lang="en-US" dirty="0"/>
              <a:t> including: Iran, Iraq, N. Korea</a:t>
            </a:r>
          </a:p>
          <a:p>
            <a:pPr lvl="1" eaLnBrk="1" hangingPunct="1"/>
            <a:r>
              <a:rPr lang="en-US" dirty="0"/>
              <a:t>Headquarters:  Geneva, Switzerland </a:t>
            </a:r>
          </a:p>
          <a:p>
            <a:pPr lvl="1" eaLnBrk="1" hangingPunct="1">
              <a:buFontTx/>
              <a:buNone/>
            </a:pPr>
            <a:r>
              <a:rPr lang="en-US" dirty="0"/>
              <a:t>		(also home of ILO, WIPO, and others)</a:t>
            </a:r>
          </a:p>
        </p:txBody>
      </p:sp>
    </p:spTree>
    <p:extLst>
      <p:ext uri="{BB962C8B-B14F-4D97-AF65-F5344CB8AC3E}">
        <p14:creationId xmlns:p14="http://schemas.microsoft.com/office/powerpoint/2010/main" val="40592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DDB4-E9AB-FB41-8CE8-C6D92DF121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E498B-494E-EE47-989C-8111CD87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20"/>
            <a:ext cx="9144000" cy="64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DDB4-E9AB-FB41-8CE8-C6D92DF121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596"/>
            <a:ext cx="9144000" cy="4526807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296536" y="5867400"/>
            <a:ext cx="754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Interactive: 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statis_maps_e.htm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3DDF-DA96-474C-9EC3-EF2D61CD790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448" y="1814466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WTO’s Three Parts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GATT (Still exists, as largest part of WTO)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GATS = General Agreement on Trade in Services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err="1"/>
              <a:t>TRIPs</a:t>
            </a:r>
            <a:r>
              <a:rPr lang="en-US" dirty="0"/>
              <a:t> Agreement = Trade Related aspects of Intellectual Property Rights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E66AD1B-8951-E947-9419-1FC0D4919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857" y="474639"/>
            <a:ext cx="7239000" cy="1127125"/>
          </a:xfrm>
        </p:spPr>
        <p:txBody>
          <a:bodyPr/>
          <a:lstStyle/>
          <a:p>
            <a:pPr eaLnBrk="1" hangingPunct="1"/>
            <a:r>
              <a:rPr lang="en-US" sz="4000" dirty="0"/>
              <a:t>World Trade Organization:  Today</a:t>
            </a:r>
          </a:p>
        </p:txBody>
      </p:sp>
    </p:spTree>
    <p:extLst>
      <p:ext uri="{BB962C8B-B14F-4D97-AF65-F5344CB8AC3E}">
        <p14:creationId xmlns:p14="http://schemas.microsoft.com/office/powerpoint/2010/main" val="9376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D28905-112C-9B46-B60D-F16256E42A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4152" y="1732579"/>
            <a:ext cx="7239000" cy="228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WTO’s Two Basic Principles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MFN = Most Favored Nation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Each member country should treat all members as well as it treats its “most favored nation” (i.e., the member that it treats the best)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National Treatment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Once a product or seller has entered a country, it should be treated the same as products or sellers that originated inside that country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	(There are many permitted exceptions to both of these principles)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4BEED4-954B-0F41-B896-EFB74F7A0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857" y="474639"/>
            <a:ext cx="7239000" cy="1127125"/>
          </a:xfrm>
        </p:spPr>
        <p:txBody>
          <a:bodyPr/>
          <a:lstStyle/>
          <a:p>
            <a:pPr eaLnBrk="1" hangingPunct="1"/>
            <a:r>
              <a:rPr lang="en-US" sz="4000" dirty="0"/>
              <a:t>World Trade Organization:  Today</a:t>
            </a:r>
          </a:p>
        </p:txBody>
      </p:sp>
    </p:spTree>
    <p:extLst>
      <p:ext uri="{BB962C8B-B14F-4D97-AF65-F5344CB8AC3E}">
        <p14:creationId xmlns:p14="http://schemas.microsoft.com/office/powerpoint/2010/main" val="30373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520025-ECDA-614A-AD37-322A5C5B99F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909999"/>
            <a:ext cx="7239000" cy="37179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WTO Decision 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Decisions by consensus:  all countries present at ministerial meetings must agree,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 practice, large and rich countries dominate this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They first agree among themselves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Then seek consensus based on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Is this “democratic”?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Yes:  Every country has one vote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No:  Rich countries dominate decisions in practice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C1CD98-161C-6948-BE49-8A4129F8B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857" y="474639"/>
            <a:ext cx="7239000" cy="1127125"/>
          </a:xfrm>
        </p:spPr>
        <p:txBody>
          <a:bodyPr/>
          <a:lstStyle/>
          <a:p>
            <a:pPr eaLnBrk="1" hangingPunct="1"/>
            <a:r>
              <a:rPr lang="en-US" sz="4000" dirty="0"/>
              <a:t>World Trade Organization:  Today</a:t>
            </a:r>
          </a:p>
        </p:txBody>
      </p:sp>
    </p:spTree>
    <p:extLst>
      <p:ext uri="{BB962C8B-B14F-4D97-AF65-F5344CB8AC3E}">
        <p14:creationId xmlns:p14="http://schemas.microsoft.com/office/powerpoint/2010/main" val="1115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1E6BC2-59AC-8A4C-83F8-71C6642D60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782" y="342877"/>
            <a:ext cx="5056496" cy="1143000"/>
          </a:xfrm>
        </p:spPr>
        <p:txBody>
          <a:bodyPr/>
          <a:lstStyle/>
          <a:p>
            <a:pPr eaLnBrk="1" hangingPunct="1"/>
            <a:r>
              <a:rPr lang="en-US" dirty="0"/>
              <a:t>WTO Functions</a:t>
            </a:r>
          </a:p>
        </p:txBody>
      </p:sp>
      <p:graphicFrame>
        <p:nvGraphicFramePr>
          <p:cNvPr id="275554" name="Group 9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3891222"/>
              </p:ext>
            </p:extLst>
          </p:nvPr>
        </p:nvGraphicFramePr>
        <p:xfrm>
          <a:off x="2902424" y="1611573"/>
          <a:ext cx="4343400" cy="3351532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Functional Outline of the World Trade Organization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Constraints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Exceptions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Dispute Settlement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8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53943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The Institution Today</a:t>
            </a:r>
          </a:p>
          <a:p>
            <a:r>
              <a:rPr lang="en-US" dirty="0"/>
              <a:t>Early Issues</a:t>
            </a:r>
          </a:p>
          <a:p>
            <a:r>
              <a:rPr lang="en-US" dirty="0"/>
              <a:t>Current Issues</a:t>
            </a:r>
          </a:p>
          <a:p>
            <a:r>
              <a:rPr lang="en-US" dirty="0"/>
              <a:t>Trump and the WTO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88C80-3392-004D-A7F1-00456A1833E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81651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51090"/>
              </p:ext>
            </p:extLst>
          </p:nvPr>
        </p:nvGraphicFramePr>
        <p:xfrm>
          <a:off x="1364776" y="1600200"/>
          <a:ext cx="7322024" cy="3017520"/>
        </p:xfrm>
        <a:graphic>
          <a:graphicData uri="http://schemas.openxmlformats.org/drawingml/2006/table">
            <a:tbl>
              <a:tblPr/>
              <a:tblGrid>
                <a:gridCol w="282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Negotiating Rounds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Working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Trade Policy Review 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Councils and Committees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1652" name="AutoShape 52"/>
          <p:cNvSpPr>
            <a:spLocks noChangeArrowheads="1"/>
          </p:cNvSpPr>
          <p:nvPr/>
        </p:nvSpPr>
        <p:spPr bwMode="auto">
          <a:xfrm rot="-2112715">
            <a:off x="304800" y="2819400"/>
            <a:ext cx="2438400" cy="2057400"/>
          </a:xfrm>
          <a:prstGeom prst="wedgeRoundRectCallout">
            <a:avLst>
              <a:gd name="adj1" fmla="val 135518"/>
              <a:gd name="adj2" fmla="val -121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Trade Ministers (USTR, etc.) Meet Every Two Years</a:t>
            </a:r>
          </a:p>
        </p:txBody>
      </p:sp>
      <p:sp>
        <p:nvSpPr>
          <p:cNvPr id="281653" name="AutoShape 53"/>
          <p:cNvSpPr>
            <a:spLocks noChangeArrowheads="1"/>
          </p:cNvSpPr>
          <p:nvPr/>
        </p:nvSpPr>
        <p:spPr bwMode="auto">
          <a:xfrm rot="-1475435">
            <a:off x="5859463" y="4665663"/>
            <a:ext cx="2971800" cy="914400"/>
          </a:xfrm>
          <a:prstGeom prst="wedgeRoundRectCallout">
            <a:avLst>
              <a:gd name="adj1" fmla="val 35148"/>
              <a:gd name="adj2" fmla="val -25307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Tariff Reductions; Changes in Rules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D399ECD-B406-7A49-8AA5-DD9261662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782" y="342877"/>
            <a:ext cx="5056496" cy="1143000"/>
          </a:xfrm>
        </p:spPr>
        <p:txBody>
          <a:bodyPr/>
          <a:lstStyle/>
          <a:p>
            <a:pPr eaLnBrk="1" hangingPunct="1"/>
            <a:r>
              <a:rPr lang="en-US" dirty="0"/>
              <a:t>WTO Functions</a:t>
            </a:r>
          </a:p>
        </p:txBody>
      </p:sp>
    </p:spTree>
    <p:extLst>
      <p:ext uri="{BB962C8B-B14F-4D97-AF65-F5344CB8AC3E}">
        <p14:creationId xmlns:p14="http://schemas.microsoft.com/office/powerpoint/2010/main" val="16727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52" grpId="0" animBg="1"/>
      <p:bldP spid="2816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85589-19F7-914D-97D2-F5A81D955A3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83691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02988"/>
              </p:ext>
            </p:extLst>
          </p:nvPr>
        </p:nvGraphicFramePr>
        <p:xfrm>
          <a:off x="1351128" y="1600200"/>
          <a:ext cx="7335672" cy="3657600"/>
        </p:xfrm>
        <a:graphic>
          <a:graphicData uri="http://schemas.openxmlformats.org/drawingml/2006/table">
            <a:tbl>
              <a:tblPr/>
              <a:tblGrid>
                <a:gridCol w="203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Constraints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 Bindings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Customs 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 Regulations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Quantitative Restrictions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Subsidies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 Direct Investment (TRIMS)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Services (GATS)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Intellectual Property (TRIPs)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3692" name="AutoShape 44"/>
          <p:cNvSpPr>
            <a:spLocks noChangeArrowheads="1"/>
          </p:cNvSpPr>
          <p:nvPr/>
        </p:nvSpPr>
        <p:spPr bwMode="auto">
          <a:xfrm rot="-2112715">
            <a:off x="0" y="2895600"/>
            <a:ext cx="2438400" cy="2057400"/>
          </a:xfrm>
          <a:prstGeom prst="wedgeRoundRectCallout">
            <a:avLst>
              <a:gd name="adj1" fmla="val 124155"/>
              <a:gd name="adj2" fmla="val -192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Countries negotiate and commit to </a:t>
            </a:r>
            <a:r>
              <a:rPr lang="en-US" sz="2400" u="sng"/>
              <a:t>maximum</a:t>
            </a:r>
            <a:r>
              <a:rPr lang="en-US" sz="2400"/>
              <a:t> tariffs</a:t>
            </a:r>
          </a:p>
        </p:txBody>
      </p:sp>
      <p:sp>
        <p:nvSpPr>
          <p:cNvPr id="283693" name="AutoShape 45"/>
          <p:cNvSpPr>
            <a:spLocks noChangeArrowheads="1"/>
          </p:cNvSpPr>
          <p:nvPr/>
        </p:nvSpPr>
        <p:spPr bwMode="auto">
          <a:xfrm rot="1895370">
            <a:off x="6248400" y="914400"/>
            <a:ext cx="2438400" cy="2062163"/>
          </a:xfrm>
          <a:prstGeom prst="wedgeRoundRectCallout">
            <a:avLst>
              <a:gd name="adj1" fmla="val -9363"/>
              <a:gd name="adj2" fmla="val 14585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National Treatment for Service Firms (only in some industries)</a:t>
            </a:r>
          </a:p>
          <a:p>
            <a:pPr algn="ctr"/>
            <a:endParaRPr lang="en-US" sz="2400" dirty="0"/>
          </a:p>
        </p:txBody>
      </p:sp>
      <p:sp>
        <p:nvSpPr>
          <p:cNvPr id="283696" name="AutoShape 48"/>
          <p:cNvSpPr>
            <a:spLocks noChangeArrowheads="1"/>
          </p:cNvSpPr>
          <p:nvPr/>
        </p:nvSpPr>
        <p:spPr bwMode="auto">
          <a:xfrm rot="348592">
            <a:off x="762000" y="5791200"/>
            <a:ext cx="6319838" cy="560388"/>
          </a:xfrm>
          <a:prstGeom prst="wedgeRoundRectCallout">
            <a:avLst>
              <a:gd name="adj1" fmla="val 34851"/>
              <a:gd name="adj2" fmla="val -20186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Enforce Patents, Copyrights, Trademarks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4909E4F-5605-2C43-8071-7DE97340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782" y="342877"/>
            <a:ext cx="5056496" cy="1143000"/>
          </a:xfrm>
        </p:spPr>
        <p:txBody>
          <a:bodyPr/>
          <a:lstStyle/>
          <a:p>
            <a:pPr eaLnBrk="1" hangingPunct="1"/>
            <a:r>
              <a:rPr lang="en-US" dirty="0"/>
              <a:t>WTO Functions</a:t>
            </a:r>
          </a:p>
        </p:txBody>
      </p:sp>
    </p:spTree>
    <p:extLst>
      <p:ext uri="{BB962C8B-B14F-4D97-AF65-F5344CB8AC3E}">
        <p14:creationId xmlns:p14="http://schemas.microsoft.com/office/powerpoint/2010/main" val="11705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92" grpId="0" animBg="1"/>
      <p:bldP spid="283693" grpId="0" animBg="1"/>
      <p:bldP spid="2836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D4501-C163-574B-AFC2-5F3A56D9FAF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84697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863588"/>
              </p:ext>
            </p:extLst>
          </p:nvPr>
        </p:nvGraphicFramePr>
        <p:xfrm>
          <a:off x="1351128" y="1600200"/>
          <a:ext cx="7335672" cy="2590800"/>
        </p:xfrm>
        <a:graphic>
          <a:graphicData uri="http://schemas.openxmlformats.org/drawingml/2006/table">
            <a:tbl>
              <a:tblPr/>
              <a:tblGrid>
                <a:gridCol w="203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Exceptions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Countervailing Duties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Safeguards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 of Payments Protection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Preferential Trade Agreements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4698" name="AutoShape 26"/>
          <p:cNvSpPr>
            <a:spLocks noChangeArrowheads="1"/>
          </p:cNvSpPr>
          <p:nvPr/>
        </p:nvSpPr>
        <p:spPr bwMode="auto">
          <a:xfrm rot="1895370">
            <a:off x="5867400" y="5181600"/>
            <a:ext cx="2438400" cy="908050"/>
          </a:xfrm>
          <a:prstGeom prst="wedgeRoundRectCallout">
            <a:avLst>
              <a:gd name="adj1" fmla="val -119843"/>
              <a:gd name="adj2" fmla="val 12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Allows NAFTA, EU, etc.</a:t>
            </a:r>
          </a:p>
        </p:txBody>
      </p:sp>
      <p:sp>
        <p:nvSpPr>
          <p:cNvPr id="284699" name="AutoShape 27"/>
          <p:cNvSpPr>
            <a:spLocks noChangeArrowheads="1"/>
          </p:cNvSpPr>
          <p:nvPr/>
        </p:nvSpPr>
        <p:spPr bwMode="auto">
          <a:xfrm rot="-1395448">
            <a:off x="637996" y="3725750"/>
            <a:ext cx="2011666" cy="990600"/>
          </a:xfrm>
          <a:prstGeom prst="wedgeRoundRectCallout">
            <a:avLst>
              <a:gd name="adj1" fmla="val 60797"/>
              <a:gd name="adj2" fmla="val -1789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Permitted; </a:t>
            </a:r>
            <a:r>
              <a:rPr lang="en-US" sz="2400" u="sng" dirty="0"/>
              <a:t>not</a:t>
            </a:r>
            <a:r>
              <a:rPr lang="en-US" sz="2400" dirty="0"/>
              <a:t> required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1895370">
            <a:off x="6459470" y="829422"/>
            <a:ext cx="1926915" cy="1400975"/>
          </a:xfrm>
          <a:prstGeom prst="wedgeRoundRectCallout">
            <a:avLst>
              <a:gd name="adj1" fmla="val -66427"/>
              <a:gd name="adj2" fmla="val 866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Most commonly used</a:t>
            </a:r>
          </a:p>
          <a:p>
            <a:pPr algn="ctr"/>
            <a:endParaRPr lang="en-US" sz="24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EB7F5BA-89B8-6142-84EE-FE3FFCA6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782" y="342877"/>
            <a:ext cx="5056496" cy="1143000"/>
          </a:xfrm>
        </p:spPr>
        <p:txBody>
          <a:bodyPr/>
          <a:lstStyle/>
          <a:p>
            <a:pPr eaLnBrk="1" hangingPunct="1"/>
            <a:r>
              <a:rPr lang="en-US" dirty="0"/>
              <a:t>WTO Functions</a:t>
            </a:r>
          </a:p>
        </p:txBody>
      </p:sp>
    </p:spTree>
    <p:extLst>
      <p:ext uri="{BB962C8B-B14F-4D97-AF65-F5344CB8AC3E}">
        <p14:creationId xmlns:p14="http://schemas.microsoft.com/office/powerpoint/2010/main" val="33692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8" grpId="0" animBg="1"/>
      <p:bldP spid="28469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629302-03F6-9D40-A26C-4555C67DA97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8575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752187"/>
              </p:ext>
            </p:extLst>
          </p:nvPr>
        </p:nvGraphicFramePr>
        <p:xfrm>
          <a:off x="1337480" y="1600200"/>
          <a:ext cx="7349320" cy="3108960"/>
        </p:xfrm>
        <a:graphic>
          <a:graphicData uri="http://schemas.openxmlformats.org/drawingml/2006/table">
            <a:tbl>
              <a:tblPr/>
              <a:tblGrid>
                <a:gridCol w="263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Dispute Settlement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Panel Recommendation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Appellate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Compensation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Retaliation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5759" name="AutoShape 63"/>
          <p:cNvSpPr>
            <a:spLocks noChangeArrowheads="1"/>
          </p:cNvSpPr>
          <p:nvPr/>
        </p:nvSpPr>
        <p:spPr bwMode="auto">
          <a:xfrm rot="1895370">
            <a:off x="685800" y="3657600"/>
            <a:ext cx="2633663" cy="908050"/>
          </a:xfrm>
          <a:prstGeom prst="wedgeRoundRectCallout">
            <a:avLst>
              <a:gd name="adj1" fmla="val 29995"/>
              <a:gd name="adj2" fmla="val -26288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3-person Panel Decides Case</a:t>
            </a:r>
          </a:p>
        </p:txBody>
      </p:sp>
      <p:sp>
        <p:nvSpPr>
          <p:cNvPr id="285760" name="AutoShape 64"/>
          <p:cNvSpPr>
            <a:spLocks noChangeArrowheads="1"/>
          </p:cNvSpPr>
          <p:nvPr/>
        </p:nvSpPr>
        <p:spPr bwMode="auto">
          <a:xfrm rot="-1174894">
            <a:off x="2990617" y="5147889"/>
            <a:ext cx="2053557" cy="1303338"/>
          </a:xfrm>
          <a:prstGeom prst="wedgeRoundRectCallout">
            <a:avLst>
              <a:gd name="adj1" fmla="val 97769"/>
              <a:gd name="adj2" fmla="val -4220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The Ultimate Remedy:  </a:t>
            </a:r>
            <a:r>
              <a:rPr lang="en-US" sz="2400" u="sng"/>
              <a:t>Permit</a:t>
            </a:r>
            <a:r>
              <a:rPr lang="en-US" sz="2400"/>
              <a:t> Tariffs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21398103">
            <a:off x="6446359" y="224520"/>
            <a:ext cx="2505183" cy="1625955"/>
          </a:xfrm>
          <a:prstGeom prst="wedgeRoundRectCallout">
            <a:avLst>
              <a:gd name="adj1" fmla="val -51481"/>
              <a:gd name="adj2" fmla="val 1105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Standing Committee that reviews most cases</a:t>
            </a:r>
          </a:p>
          <a:p>
            <a:pPr algn="ctr"/>
            <a:endParaRPr lang="en-US" sz="24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5CF18AF-0B55-9642-843A-992716854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782" y="342877"/>
            <a:ext cx="5056496" cy="1143000"/>
          </a:xfrm>
        </p:spPr>
        <p:txBody>
          <a:bodyPr/>
          <a:lstStyle/>
          <a:p>
            <a:pPr eaLnBrk="1" hangingPunct="1"/>
            <a:r>
              <a:rPr lang="en-US" dirty="0"/>
              <a:t>WTO Functions</a:t>
            </a:r>
          </a:p>
        </p:txBody>
      </p:sp>
    </p:spTree>
    <p:extLst>
      <p:ext uri="{BB962C8B-B14F-4D97-AF65-F5344CB8AC3E}">
        <p14:creationId xmlns:p14="http://schemas.microsoft.com/office/powerpoint/2010/main" val="19378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59" grpId="0" animBg="1"/>
      <p:bldP spid="28576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53943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History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Institution Today</a:t>
            </a:r>
          </a:p>
          <a:p>
            <a:r>
              <a:rPr lang="en-US" dirty="0"/>
              <a:t>Early Issues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Current Issues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Trump and the WTO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9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63A3D-1AAA-BF43-84B3-DCD6322F65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405033"/>
            <a:ext cx="7239000" cy="2357568"/>
          </a:xfrm>
        </p:spPr>
        <p:txBody>
          <a:bodyPr/>
          <a:lstStyle/>
          <a:p>
            <a:pPr eaLnBrk="1" hangingPunct="1"/>
            <a:r>
              <a:rPr lang="en-US" dirty="0"/>
              <a:t>Seattle Protest and Beyond</a:t>
            </a:r>
          </a:p>
          <a:p>
            <a:pPr lvl="1" eaLnBrk="1" hangingPunct="1"/>
            <a:r>
              <a:rPr lang="en-US" dirty="0"/>
              <a:t>Seattle Ministerial – December 1999</a:t>
            </a:r>
          </a:p>
          <a:p>
            <a:pPr lvl="2" eaLnBrk="1" hangingPunct="1"/>
            <a:r>
              <a:rPr lang="en-US" dirty="0"/>
              <a:t>Intended to start a new Round</a:t>
            </a:r>
          </a:p>
          <a:p>
            <a:pPr lvl="2" eaLnBrk="1" hangingPunct="1"/>
            <a:r>
              <a:rPr lang="en-US" dirty="0"/>
              <a:t>Protesters flocked to Seattle, with objections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1DF4C0-8DB8-774E-BE69-80C5E1934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27234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6B14A-676D-E54E-BC70-05E73E3C21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27088"/>
            <a:ext cx="8229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457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85AD9-402C-EB49-BE65-D5F8669BEB8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47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9EF89-A99D-A645-B183-DD832B735C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677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D7EBA-16F5-1740-8BE9-51B35A559F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38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3625A-225C-A14E-92C0-831EB207F6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History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1930s:  </a:t>
            </a:r>
          </a:p>
          <a:p>
            <a:pPr lvl="1" eaLnBrk="1" hangingPunct="1"/>
            <a:r>
              <a:rPr lang="en-US" dirty="0"/>
              <a:t>Tariffs raised, to high levels</a:t>
            </a:r>
          </a:p>
          <a:p>
            <a:pPr lvl="1" eaLnBrk="1" hangingPunct="1"/>
            <a:r>
              <a:rPr lang="en-US" dirty="0"/>
              <a:t>1930 US Smoot-Hawley Tariff Act</a:t>
            </a:r>
          </a:p>
          <a:p>
            <a:pPr lvl="2" eaLnBrk="1" hangingPunct="1"/>
            <a:r>
              <a:rPr lang="en-US" dirty="0"/>
              <a:t>Raised tariffs on 890 items</a:t>
            </a:r>
          </a:p>
          <a:p>
            <a:pPr lvl="2" eaLnBrk="1" hangingPunct="1"/>
            <a:r>
              <a:rPr lang="en-US" dirty="0"/>
              <a:t>Prompted retaliation by other countries, who then also raised tariffs</a:t>
            </a:r>
          </a:p>
        </p:txBody>
      </p:sp>
    </p:spTree>
    <p:extLst>
      <p:ext uri="{BB962C8B-B14F-4D97-AF65-F5344CB8AC3E}">
        <p14:creationId xmlns:p14="http://schemas.microsoft.com/office/powerpoint/2010/main" val="12620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EAF14-85A6-464A-AE95-BAAF510E62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"/>
            <a:ext cx="42021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121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AA019-EB1B-1E4A-AAC5-26889F76112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37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7BCAA-C166-BD40-A7A9-BA2982EAFA1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08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63A3D-1AAA-BF43-84B3-DCD6322F65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405033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Seattle Protest and Beyond</a:t>
            </a:r>
          </a:p>
          <a:p>
            <a:pPr lvl="1" eaLnBrk="1" hangingPunct="1"/>
            <a:r>
              <a:rPr lang="en-US" dirty="0"/>
              <a:t>Seattle Ministerial – December 1999</a:t>
            </a:r>
          </a:p>
          <a:p>
            <a:pPr lvl="2" eaLnBrk="1" hangingPunct="1"/>
            <a:r>
              <a:rPr lang="en-US" dirty="0"/>
              <a:t>Intended to start a new Round</a:t>
            </a:r>
          </a:p>
          <a:p>
            <a:pPr lvl="2" eaLnBrk="1" hangingPunct="1"/>
            <a:r>
              <a:rPr lang="en-US" dirty="0"/>
              <a:t>Protesters flocked to Seattle, with objections</a:t>
            </a:r>
          </a:p>
          <a:p>
            <a:pPr lvl="3" eaLnBrk="1" hangingPunct="1"/>
            <a:r>
              <a:rPr lang="en-US" dirty="0"/>
              <a:t>Labor issues</a:t>
            </a:r>
          </a:p>
          <a:p>
            <a:pPr lvl="3" eaLnBrk="1" hangingPunct="1"/>
            <a:r>
              <a:rPr lang="en-US" dirty="0"/>
              <a:t>Environmental issues</a:t>
            </a:r>
          </a:p>
          <a:p>
            <a:pPr lvl="3" eaLnBrk="1" hangingPunct="1"/>
            <a:r>
              <a:rPr lang="en-US" dirty="0"/>
              <a:t>Corporate dominance</a:t>
            </a:r>
          </a:p>
          <a:p>
            <a:pPr lvl="3" eaLnBrk="1" hangingPunct="1"/>
            <a:r>
              <a:rPr lang="en-US" dirty="0"/>
              <a:t>Lack of transparency, democracy</a:t>
            </a:r>
          </a:p>
          <a:p>
            <a:pPr lvl="2"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1DF4C0-8DB8-774E-BE69-80C5E1934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30284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343FF9-A699-ED4A-9CCB-E90B6BB15C9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4152" y="1323146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Seattle Protest and Beyond</a:t>
            </a:r>
          </a:p>
          <a:p>
            <a:pPr lvl="1" eaLnBrk="1" hangingPunct="1"/>
            <a:r>
              <a:rPr lang="en-US" dirty="0"/>
              <a:t>Seattle Ministerial – December 1999</a:t>
            </a:r>
          </a:p>
          <a:p>
            <a:pPr lvl="2" eaLnBrk="1" hangingPunct="1"/>
            <a:r>
              <a:rPr lang="en-US" dirty="0"/>
              <a:t>Negotiators failed to reach agreement</a:t>
            </a:r>
          </a:p>
          <a:p>
            <a:pPr lvl="3" eaLnBrk="1" hangingPunct="1"/>
            <a:r>
              <a:rPr lang="en-US" dirty="0"/>
              <a:t>Labor standards</a:t>
            </a:r>
          </a:p>
          <a:p>
            <a:pPr lvl="4" eaLnBrk="1" hangingPunct="1"/>
            <a:r>
              <a:rPr lang="en-US" dirty="0"/>
              <a:t>US &amp; EU wanted them in trade agreement</a:t>
            </a:r>
          </a:p>
          <a:p>
            <a:pPr lvl="4" eaLnBrk="1" hangingPunct="1"/>
            <a:r>
              <a:rPr lang="en-US" dirty="0"/>
              <a:t>Developing countries feared protectionism</a:t>
            </a:r>
          </a:p>
          <a:p>
            <a:pPr lvl="3" eaLnBrk="1" hangingPunct="1"/>
            <a:r>
              <a:rPr lang="en-US" dirty="0"/>
              <a:t>Many other issues were also divisive</a:t>
            </a:r>
          </a:p>
          <a:p>
            <a:pPr lvl="1" eaLnBrk="1" hangingPunct="1"/>
            <a:r>
              <a:rPr lang="en-US" dirty="0"/>
              <a:t>Result:  Negotiating round </a:t>
            </a:r>
            <a:r>
              <a:rPr lang="en-US" u="sng" dirty="0"/>
              <a:t>was not</a:t>
            </a:r>
            <a:r>
              <a:rPr lang="en-US" dirty="0"/>
              <a:t> begun</a:t>
            </a:r>
          </a:p>
          <a:p>
            <a:pPr lvl="1" eaLnBrk="1" hangingPunct="1"/>
            <a:r>
              <a:rPr lang="en-US" dirty="0"/>
              <a:t>Protesters began showing up at other meetings as well, of IMF, World Bank, etc.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4B93302-8770-9C40-B2E0-BFDA6FDC5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4252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113CD-A771-884C-A6EC-F8B7F973E19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096" y="1405033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Doha Round</a:t>
            </a:r>
          </a:p>
          <a:p>
            <a:pPr lvl="1" eaLnBrk="1" hangingPunct="1"/>
            <a:r>
              <a:rPr lang="en-US" dirty="0"/>
              <a:t>Began at WTO Ministerial at Doha, Qatar, Fall 2001 (after Sep 11)</a:t>
            </a:r>
          </a:p>
          <a:p>
            <a:pPr lvl="1" eaLnBrk="1" hangingPunct="1"/>
            <a:r>
              <a:rPr lang="en-US" dirty="0"/>
              <a:t>Emphasis on development:  </a:t>
            </a:r>
          </a:p>
          <a:p>
            <a:pPr lvl="1" eaLnBrk="1" hangingPunct="1">
              <a:buFontTx/>
              <a:buNone/>
            </a:pPr>
            <a:r>
              <a:rPr lang="en-US" dirty="0"/>
              <a:t>			“Doha Development Agenda”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75E6FF-2EB4-0848-AEC2-328A072D0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4928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2E85A-983A-0C41-9451-6C78669CD73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448" y="1391385"/>
            <a:ext cx="7239000" cy="363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Doha 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Issues to be included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 and EU agricultural subsidies and tariffs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Developing-country tariffs on manufactures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Market access for services into developing countries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240F0FC-D91A-E548-A1DD-8BF4B0E00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37738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FE9667-BCB9-0642-9991-E77EB00EAAF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448" y="1391385"/>
            <a:ext cx="7239000" cy="4659737"/>
          </a:xfrm>
        </p:spPr>
        <p:txBody>
          <a:bodyPr/>
          <a:lstStyle/>
          <a:p>
            <a:pPr eaLnBrk="1" hangingPunct="1"/>
            <a:r>
              <a:rPr lang="en-US" dirty="0"/>
              <a:t>Doha Round</a:t>
            </a:r>
          </a:p>
          <a:p>
            <a:pPr lvl="1" eaLnBrk="1" hangingPunct="1"/>
            <a:r>
              <a:rPr lang="en-US" dirty="0" err="1"/>
              <a:t>Canc</a:t>
            </a:r>
            <a:r>
              <a:rPr lang="en-US" dirty="0" err="1">
                <a:ea typeface="Arial" charset="0"/>
                <a:cs typeface="Arial" charset="0"/>
              </a:rPr>
              <a:t>ún</a:t>
            </a:r>
            <a:r>
              <a:rPr lang="en-US" dirty="0">
                <a:ea typeface="Arial" charset="0"/>
                <a:cs typeface="Arial" charset="0"/>
              </a:rPr>
              <a:t> Ministerial Sep 2003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Intent was to agree on outline of agreement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Developing countries spoke as a group (for the first time)</a:t>
            </a:r>
          </a:p>
          <a:p>
            <a:pPr lvl="3" eaLnBrk="1" hangingPunct="1"/>
            <a:r>
              <a:rPr lang="en-US" dirty="0">
                <a:ea typeface="Arial" charset="0"/>
                <a:cs typeface="Arial" charset="0"/>
              </a:rPr>
              <a:t>Pushed hard for elimination of US and EU agricultural subsidies</a:t>
            </a:r>
          </a:p>
          <a:p>
            <a:pPr lvl="3" eaLnBrk="1" hangingPunct="1"/>
            <a:r>
              <a:rPr lang="en-US" dirty="0">
                <a:ea typeface="Arial" charset="0"/>
                <a:cs typeface="Arial" charset="0"/>
              </a:rPr>
              <a:t>Resisted cutting their own tariffs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Meeting ended without agreement:  Failure!</a:t>
            </a:r>
          </a:p>
          <a:p>
            <a:pPr lvl="2"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7C943A7-79B0-EB42-B897-C80AF6E60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40638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65C01-63B2-8241-BFFA-C544A921DC1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350442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Doha Round</a:t>
            </a:r>
          </a:p>
          <a:p>
            <a:pPr lvl="1" eaLnBrk="1" hangingPunct="1"/>
            <a:r>
              <a:rPr lang="en-US" dirty="0"/>
              <a:t>2003-5</a:t>
            </a:r>
            <a:endParaRPr lang="en-US" dirty="0">
              <a:ea typeface="Arial" charset="0"/>
              <a:cs typeface="Arial" charset="0"/>
            </a:endParaRP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Developing countries continued negotiating as “Group of 20”</a:t>
            </a:r>
          </a:p>
          <a:p>
            <a:pPr lvl="3" eaLnBrk="1" hangingPunct="1"/>
            <a:r>
              <a:rPr lang="en-US" dirty="0">
                <a:ea typeface="Arial" charset="0"/>
                <a:cs typeface="Arial" charset="0"/>
              </a:rPr>
              <a:t>Major countries in G20:  Brazil, India, China, South Africa</a:t>
            </a:r>
          </a:p>
          <a:p>
            <a:pPr lvl="3" eaLnBrk="1" hangingPunct="1"/>
            <a:r>
              <a:rPr lang="en-US" dirty="0">
                <a:ea typeface="Arial" charset="0"/>
                <a:cs typeface="Arial" charset="0"/>
              </a:rPr>
              <a:t>Membership varies; currently 23 countries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9D7CD9-ACD2-E74B-BEF7-B0A1A7DCC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15524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D5DCB-F2EC-DB48-9CBD-D5E6FD7ABF0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75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64776" y="457200"/>
            <a:ext cx="7322024" cy="5334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G20 of Developing Countries: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1143000"/>
            <a:ext cx="10160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3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12068-3073-504F-92B7-8D7A4E838D6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797050"/>
            <a:ext cx="5080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553570" y="5199797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Hawley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6207457" y="5227093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Smoot</a:t>
            </a:r>
          </a:p>
        </p:txBody>
      </p:sp>
    </p:spTree>
    <p:extLst>
      <p:ext uri="{BB962C8B-B14F-4D97-AF65-F5344CB8AC3E}">
        <p14:creationId xmlns:p14="http://schemas.microsoft.com/office/powerpoint/2010/main" val="2923462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34DDC-D17C-884A-A6B1-E619DBA305F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5" y="1336794"/>
            <a:ext cx="7239000" cy="45120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Doha 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2003-5</a:t>
            </a:r>
            <a:endParaRPr lang="en-US" dirty="0">
              <a:ea typeface="Arial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Developing countries continued negotiating as “Group of 20”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Major countries in G20:  Brazil, India, China, South Africa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Membership varies; currently 23 countries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Developed countries gave up pushing for some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In July 2004, negotiators achieved the framework agreement that had eluded them at </a:t>
            </a:r>
            <a:r>
              <a:rPr lang="en-US" dirty="0"/>
              <a:t>Canc</a:t>
            </a:r>
            <a:r>
              <a:rPr lang="en-US" dirty="0">
                <a:ea typeface="Arial" charset="0"/>
                <a:cs typeface="Arial" charset="0"/>
              </a:rPr>
              <a:t>ún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13FA8D-2C67-1A45-9A2E-66D86FC40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27907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9009B-C637-CD45-9802-4232053FD2C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367" y="1327245"/>
            <a:ext cx="7322024" cy="2362200"/>
          </a:xfrm>
        </p:spPr>
        <p:txBody>
          <a:bodyPr/>
          <a:lstStyle/>
          <a:p>
            <a:pPr eaLnBrk="1" hangingPunct="1"/>
            <a:r>
              <a:rPr lang="en-US" dirty="0"/>
              <a:t>Doha Round</a:t>
            </a:r>
          </a:p>
          <a:p>
            <a:pPr lvl="1" eaLnBrk="1" hangingPunct="1"/>
            <a:r>
              <a:rPr lang="en-US" dirty="0"/>
              <a:t>Hong Kong Ministerial, Dec 2005</a:t>
            </a:r>
            <a:endParaRPr lang="en-US" dirty="0">
              <a:ea typeface="Arial" charset="0"/>
              <a:cs typeface="Arial" charset="0"/>
            </a:endParaRP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Negotiators were determined not to fail again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Meeting ended with “agreement,” but progress was very minimal</a:t>
            </a:r>
          </a:p>
          <a:p>
            <a:pPr lvl="2"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1BA15D7-E854-5644-866B-0A79BD6BD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26153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C1A74-6DC9-6A45-B39C-8558CF0B3ED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28588"/>
            <a:ext cx="46196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490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18C5-BEA8-4A40-96C8-F590904AB83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1" y="1336343"/>
            <a:ext cx="7335671" cy="4358116"/>
          </a:xfrm>
        </p:spPr>
        <p:txBody>
          <a:bodyPr/>
          <a:lstStyle/>
          <a:p>
            <a:pPr eaLnBrk="1" hangingPunct="1"/>
            <a:r>
              <a:rPr lang="en-US" sz="2800" dirty="0"/>
              <a:t>Doha 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July 2006:  Doha Round Talks Suspended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June 2007:  </a:t>
            </a:r>
            <a:r>
              <a:rPr lang="en-US" sz="2000" dirty="0"/>
              <a:t>Potsdam Meeting of G-4 (US, EU, Brazil, India) failed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July 2008:  Negotiations broke down over agriculture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December 2015:  Nairobi Ministerial meeting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Ended without reaffirming intent to complete the Doha Round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Implicitly, that was admission that it had ended in failure</a:t>
            </a:r>
          </a:p>
          <a:p>
            <a:pPr lvl="2" eaLnBrk="1" hangingPunct="1"/>
            <a:endParaRPr lang="en-US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9246EF-503A-D748-9C3F-ADF3F3331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Early Issues</a:t>
            </a:r>
          </a:p>
        </p:txBody>
      </p:sp>
    </p:spTree>
    <p:extLst>
      <p:ext uri="{BB962C8B-B14F-4D97-AF65-F5344CB8AC3E}">
        <p14:creationId xmlns:p14="http://schemas.microsoft.com/office/powerpoint/2010/main" val="28931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53943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History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Institution Today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Issues</a:t>
            </a:r>
          </a:p>
          <a:p>
            <a:r>
              <a:rPr lang="en-US" dirty="0"/>
              <a:t>Current Issues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Trump and the WTO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5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6C314D-8058-0247-BF7E-AF6E6A6320B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448" y="1418681"/>
            <a:ext cx="7239000" cy="5035225"/>
          </a:xfrm>
        </p:spPr>
        <p:txBody>
          <a:bodyPr/>
          <a:lstStyle/>
          <a:p>
            <a:pPr eaLnBrk="1" hangingPunct="1"/>
            <a:r>
              <a:rPr lang="en-US" sz="2800" dirty="0"/>
              <a:t>What happens without Doha?</a:t>
            </a:r>
          </a:p>
          <a:p>
            <a:pPr lvl="1" eaLnBrk="1" hangingPunct="1"/>
            <a:r>
              <a:rPr lang="en-US" sz="2400" dirty="0"/>
              <a:t>Tariffs may </a:t>
            </a:r>
            <a:r>
              <a:rPr lang="en-US" sz="2400" u="sng" dirty="0"/>
              <a:t>rise</a:t>
            </a:r>
            <a:r>
              <a:rPr lang="en-US" sz="2400" dirty="0"/>
              <a:t> because </a:t>
            </a:r>
            <a:r>
              <a:rPr lang="en-US" sz="2400" u="sng" dirty="0"/>
              <a:t>bound tariffs</a:t>
            </a:r>
            <a:r>
              <a:rPr lang="en-US" sz="2400" dirty="0"/>
              <a:t> won’t fall</a:t>
            </a:r>
          </a:p>
          <a:p>
            <a:pPr lvl="1" eaLnBrk="1" hangingPunct="1"/>
            <a:r>
              <a:rPr lang="en-US" sz="2400" dirty="0"/>
              <a:t>Bound tariffs are almost twice as high as applied ones</a:t>
            </a:r>
          </a:p>
          <a:p>
            <a:pPr lvl="1" eaLnBrk="1" hangingPunct="1"/>
            <a:r>
              <a:rPr lang="en-US" sz="2400" dirty="0"/>
              <a:t>Some argue that world trade will </a:t>
            </a:r>
            <a:r>
              <a:rPr lang="en-US" sz="2400" u="sng" dirty="0"/>
              <a:t>fall</a:t>
            </a:r>
            <a:endParaRPr lang="en-US" sz="2400" dirty="0"/>
          </a:p>
          <a:p>
            <a:pPr lvl="2" eaLnBrk="1" hangingPunct="1"/>
            <a:r>
              <a:rPr lang="en-US" sz="2200" dirty="0"/>
              <a:t>Has it happened?</a:t>
            </a:r>
          </a:p>
          <a:p>
            <a:pPr lvl="2" eaLnBrk="1" hangingPunct="1"/>
            <a:r>
              <a:rPr lang="en-US" sz="2200" dirty="0"/>
              <a:t>Trade did stop growing for a while, but has resumed recently</a:t>
            </a:r>
          </a:p>
          <a:p>
            <a:pPr lvl="2" eaLnBrk="1" hangingPunct="1"/>
            <a:r>
              <a:rPr lang="en-US" sz="2200" dirty="0"/>
              <a:t>Not clear that tariffs have risen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968A22C-5436-FF4F-9D8E-EB8ADEBF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41353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18C5-BEA8-4A40-96C8-F590904AB83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839" y="1268104"/>
            <a:ext cx="7554036" cy="5029200"/>
          </a:xfrm>
        </p:spPr>
        <p:txBody>
          <a:bodyPr/>
          <a:lstStyle/>
          <a:p>
            <a:pPr eaLnBrk="1" hangingPunct="1"/>
            <a:r>
              <a:rPr lang="en-US" sz="2800" dirty="0"/>
              <a:t>Other negotiations have been more successful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December 2013:  Bali Ministerial salvaged a limited agreement, mainly on Trade Facilitation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July 2014:  Implementation of the “Bali Package” was delayed by objections from the new India Prime Minister </a:t>
            </a:r>
            <a:r>
              <a:rPr lang="en-US" sz="2000" dirty="0" err="1"/>
              <a:t>Modi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November 2014:  </a:t>
            </a:r>
            <a:r>
              <a:rPr lang="en-US" sz="2000" dirty="0" err="1"/>
              <a:t>Modi</a:t>
            </a:r>
            <a:r>
              <a:rPr lang="en-US" sz="2000" dirty="0"/>
              <a:t> and Obama met and resolved the disagreement.  Bali Package was adopted at WTO.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December 2015:  Nairobi Ministerial agreed on several commitments, including to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Abolish export subsidies on farm exports.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December 2017:  Buenos Aries Ministerial met but accomplished essentially nothing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Was more about friction between US (Trump) &amp; others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2" eaLnBrk="1" hangingPunct="1"/>
            <a:endParaRPr lang="en-US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E0B03A9-A57E-CE41-A914-13C4648AC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13693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18C5-BEA8-4A40-96C8-F590904AB83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248" y="1309048"/>
            <a:ext cx="7513092" cy="3962400"/>
          </a:xfrm>
        </p:spPr>
        <p:txBody>
          <a:bodyPr/>
          <a:lstStyle/>
          <a:p>
            <a:pPr eaLnBrk="1" hangingPunct="1"/>
            <a:r>
              <a:rPr lang="en-US" sz="2800" dirty="0"/>
              <a:t>WTO has also succeeded in negotiating “plurilateral agreements”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These are agreements the members can sign or not, and are only binding on those who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Agreements that have been negotiated: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Information Technology Agreement (with an update currently being negotiated)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Financial Services Agreement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Basic Telecommunication Services Agreement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Anti-Counterfeiting Trade Agreement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/>
          </a:p>
          <a:p>
            <a:pPr lvl="2" eaLnBrk="1" hangingPunct="1"/>
            <a:endParaRPr lang="en-US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214F8EC-C24F-BC49-81DD-17C9C5F64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60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857" y="1309498"/>
            <a:ext cx="7239000" cy="4548938"/>
          </a:xfrm>
        </p:spPr>
        <p:txBody>
          <a:bodyPr/>
          <a:lstStyle/>
          <a:p>
            <a:pPr eaLnBrk="1" hangingPunct="1"/>
            <a:r>
              <a:rPr lang="en-US" dirty="0"/>
              <a:t>WTO Disputes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There have been 566 disputes brought to the WTO since its creation in 1995 (as of 9/25/18)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Two of the more notable were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EU ban on hormone treated beef (ruled by WTO to have no scientific basis)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US shrimp-turtle import prohibition (struck down by WTO)</a:t>
            </a:r>
          </a:p>
          <a:p>
            <a:pPr lvl="2" eaLnBrk="1" hangingPunct="1"/>
            <a:endParaRPr lang="en-US" dirty="0"/>
          </a:p>
        </p:txBody>
      </p:sp>
      <p:pic>
        <p:nvPicPr>
          <p:cNvPr id="296964" name="Picture 4" descr="bd08902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379" y="5200768"/>
            <a:ext cx="151923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5" name="Picture 5" descr="j039144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749" y="5256663"/>
            <a:ext cx="18240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38FAA64-20A5-5545-9150-1192974FB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10855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82203"/>
            <a:ext cx="7239000" cy="2282825"/>
          </a:xfrm>
        </p:spPr>
        <p:txBody>
          <a:bodyPr/>
          <a:lstStyle/>
          <a:p>
            <a:pPr eaLnBrk="1" hangingPunct="1"/>
            <a:r>
              <a:rPr lang="en-US" dirty="0"/>
              <a:t>WTO Disputes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More</a:t>
            </a:r>
          </a:p>
          <a:p>
            <a:pPr lvl="2" eaLnBrk="1" hangingPunct="1"/>
            <a:r>
              <a:rPr lang="en-US" dirty="0"/>
              <a:t>Boeing-Airbus dispute over subsidies by EU and US (WTO ruled that both were using illegal subsidies)</a:t>
            </a:r>
          </a:p>
          <a:p>
            <a:pPr lvl="2" eaLnBrk="1" hangingPunct="1"/>
            <a:r>
              <a:rPr lang="en-US" dirty="0"/>
              <a:t>Canada and Mexico complaint about US Country-of-Origin Labeling (COOL) law for meats (WTO ruled against US law)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E31DDD-0B7F-214D-A742-DE1C3A89B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435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8F5EA0-556C-C14E-88FC-5507CD6D30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339850"/>
            <a:ext cx="3429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1398895" y="5919717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 Economist, “The battle of Smoot-Hawley,” December 18, 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34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268555"/>
            <a:ext cx="7239000" cy="4819781"/>
          </a:xfrm>
        </p:spPr>
        <p:txBody>
          <a:bodyPr/>
          <a:lstStyle/>
          <a:p>
            <a:pPr eaLnBrk="1" hangingPunct="1"/>
            <a:r>
              <a:rPr lang="en-US" dirty="0"/>
              <a:t>Other WTO Issues</a:t>
            </a:r>
          </a:p>
          <a:p>
            <a:pPr lvl="1" eaLnBrk="1" hangingPunct="1"/>
            <a:r>
              <a:rPr lang="en-US" dirty="0"/>
              <a:t>Independence </a:t>
            </a:r>
          </a:p>
          <a:p>
            <a:pPr lvl="2"/>
            <a:r>
              <a:rPr lang="en-US" sz="2000" dirty="0"/>
              <a:t>US (under Obama) vetoed reappointment of a member of the Appellate Body</a:t>
            </a:r>
          </a:p>
          <a:p>
            <a:pPr lvl="2" eaLnBrk="1" hangingPunct="1"/>
            <a:r>
              <a:rPr lang="en-US" sz="2000" dirty="0"/>
              <a:t>He had found against the US in several cases</a:t>
            </a:r>
          </a:p>
          <a:p>
            <a:pPr lvl="2" eaLnBrk="1" hangingPunct="1"/>
            <a:r>
              <a:rPr lang="en-US" sz="2000" dirty="0"/>
              <a:t>Others worry that this will undermine the body’s independence</a:t>
            </a:r>
          </a:p>
          <a:p>
            <a:pPr lvl="2" eaLnBrk="1" hangingPunct="1"/>
            <a:r>
              <a:rPr lang="en-US" sz="2000" dirty="0"/>
              <a:t>This makes US look like a bully</a:t>
            </a:r>
          </a:p>
          <a:p>
            <a:pPr lvl="1" eaLnBrk="1" hangingPunct="1"/>
            <a:r>
              <a:rPr lang="en-US" dirty="0"/>
              <a:t>Since then, US under Trump has blocked further appointments</a:t>
            </a:r>
          </a:p>
          <a:p>
            <a:pPr lvl="2" eaLnBrk="1" hangingPunct="1"/>
            <a:r>
              <a:rPr lang="en-US" sz="2000" dirty="0"/>
              <a:t>The Appellate Body may soon lack a quorum to make decisions.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156324-7EF7-0242-BC02-F6A0A1746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32353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268556"/>
            <a:ext cx="7239000" cy="4647426"/>
          </a:xfrm>
        </p:spPr>
        <p:txBody>
          <a:bodyPr/>
          <a:lstStyle/>
          <a:p>
            <a:pPr eaLnBrk="1" hangingPunct="1"/>
            <a:r>
              <a:rPr lang="en-US" dirty="0"/>
              <a:t>Other WTO Issues</a:t>
            </a:r>
          </a:p>
          <a:p>
            <a:pPr lvl="1" eaLnBrk="1" hangingPunct="1"/>
            <a:r>
              <a:rPr lang="en-US" dirty="0"/>
              <a:t>China’s “market economy status”</a:t>
            </a:r>
          </a:p>
          <a:p>
            <a:pPr lvl="2" eaLnBrk="1" hangingPunct="1"/>
            <a:r>
              <a:rPr lang="en-US" dirty="0"/>
              <a:t>Because China is currently classed as a non-market economy, its prices need not be used in deciding anti-dumping cases</a:t>
            </a:r>
          </a:p>
          <a:p>
            <a:pPr lvl="2" eaLnBrk="1" hangingPunct="1"/>
            <a:r>
              <a:rPr lang="en-US" dirty="0"/>
              <a:t>This leaves others free to base dumping decisions on prices in other countries, hurting China</a:t>
            </a:r>
          </a:p>
          <a:p>
            <a:pPr lvl="2" eaLnBrk="1" hangingPunct="1"/>
            <a:r>
              <a:rPr lang="en-US" dirty="0"/>
              <a:t>China is arguing for market economy status, and the issue is likely to be addressed soon by the Appellate Body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WTO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125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53943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History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Institution Today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Issues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Current Issues</a:t>
            </a:r>
          </a:p>
          <a:p>
            <a:r>
              <a:rPr lang="en-US" dirty="0"/>
              <a:t>Trump and the WTO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06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857" y="1541511"/>
            <a:ext cx="7239000" cy="4179606"/>
          </a:xfrm>
        </p:spPr>
        <p:txBody>
          <a:bodyPr/>
          <a:lstStyle/>
          <a:p>
            <a:pPr eaLnBrk="1" hangingPunct="1"/>
            <a:r>
              <a:rPr lang="en-US" sz="2400" dirty="0"/>
              <a:t>Oct 25, 2017, on Fox interview with Lou Dobbs:</a:t>
            </a:r>
          </a:p>
          <a:p>
            <a:pPr lvl="1"/>
            <a:r>
              <a:rPr lang="en-US" sz="2000" dirty="0"/>
              <a:t>“The WTO, World Trade Organization, was set up for the benefit for everybody but us.”</a:t>
            </a:r>
          </a:p>
          <a:p>
            <a:pPr lvl="1"/>
            <a:r>
              <a:rPr lang="en-US" sz="2000" dirty="0"/>
              <a:t>“we lose the lawsuits, almost all of the lawsuits … within the WTO”</a:t>
            </a:r>
          </a:p>
          <a:p>
            <a:pPr eaLnBrk="1" hangingPunct="1"/>
            <a:r>
              <a:rPr lang="en-US" sz="2400" dirty="0"/>
              <a:t> In fact, like other countries, US </a:t>
            </a:r>
          </a:p>
          <a:p>
            <a:pPr lvl="1"/>
            <a:r>
              <a:rPr lang="en-US" sz="2000" dirty="0"/>
              <a:t>Wins most of the cases it brings</a:t>
            </a:r>
          </a:p>
          <a:p>
            <a:pPr lvl="1"/>
            <a:r>
              <a:rPr lang="en-US" sz="2000" dirty="0"/>
              <a:t>Loses most the cases brought against it</a:t>
            </a:r>
          </a:p>
          <a:p>
            <a:r>
              <a:rPr lang="en-US" sz="2400" dirty="0"/>
              <a:t>Since 1995, in all cases complainant has won 90%</a:t>
            </a:r>
          </a:p>
          <a:p>
            <a:pPr lvl="1"/>
            <a:r>
              <a:rPr lang="en-US" sz="2000" dirty="0"/>
              <a:t>As complainant, US has won 91%</a:t>
            </a:r>
          </a:p>
          <a:p>
            <a:pPr lvl="1"/>
            <a:r>
              <a:rPr lang="en-US" sz="2000" dirty="0"/>
              <a:t>As respondent, US has lost 89%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</p:spTree>
    <p:extLst>
      <p:ext uri="{BB962C8B-B14F-4D97-AF65-F5344CB8AC3E}">
        <p14:creationId xmlns:p14="http://schemas.microsoft.com/office/powerpoint/2010/main" val="8573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857" y="1869058"/>
            <a:ext cx="7239000" cy="2911566"/>
          </a:xfrm>
        </p:spPr>
        <p:txBody>
          <a:bodyPr/>
          <a:lstStyle/>
          <a:p>
            <a:pPr eaLnBrk="1" hangingPunct="1"/>
            <a:r>
              <a:rPr lang="en-US" dirty="0"/>
              <a:t>Oct 30, 2018, FT:</a:t>
            </a:r>
          </a:p>
          <a:p>
            <a:pPr lvl="1"/>
            <a:r>
              <a:rPr lang="en-US" b="1" dirty="0"/>
              <a:t>Donald Trump threatens to pull US out of the WTO</a:t>
            </a:r>
          </a:p>
          <a:p>
            <a:pPr lvl="1"/>
            <a:r>
              <a:rPr lang="en-US" dirty="0"/>
              <a:t>“If they don’t shape up, I would withdraw from the WTO,” </a:t>
            </a:r>
            <a:r>
              <a:rPr lang="en-US" dirty="0" err="1"/>
              <a:t>Mr</a:t>
            </a:r>
            <a:r>
              <a:rPr lang="en-US" dirty="0"/>
              <a:t> Trump said in an interview.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</p:spTree>
    <p:extLst>
      <p:ext uri="{BB962C8B-B14F-4D97-AF65-F5344CB8AC3E}">
        <p14:creationId xmlns:p14="http://schemas.microsoft.com/office/powerpoint/2010/main" val="20865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241260"/>
            <a:ext cx="7239000" cy="1175706"/>
          </a:xfrm>
        </p:spPr>
        <p:txBody>
          <a:bodyPr/>
          <a:lstStyle/>
          <a:p>
            <a:pPr eaLnBrk="1" hangingPunct="1"/>
            <a:r>
              <a:rPr lang="en-US" dirty="0"/>
              <a:t>WTO Disputes since Jan 20, 2017:</a:t>
            </a:r>
          </a:p>
          <a:p>
            <a:pPr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650D91-9FB2-5144-B53D-D6ADBD5C9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47389"/>
              </p:ext>
            </p:extLst>
          </p:nvPr>
        </p:nvGraphicFramePr>
        <p:xfrm>
          <a:off x="1660477" y="1874671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848">
                  <a:extLst>
                    <a:ext uri="{9D8B030D-6E8A-4147-A177-3AD203B41FA5}">
                      <a16:colId xmlns:a16="http://schemas.microsoft.com/office/drawing/2014/main" val="105230959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1442929718"/>
                    </a:ext>
                  </a:extLst>
                </a:gridCol>
                <a:gridCol w="3716740">
                  <a:extLst>
                    <a:ext uri="{9D8B030D-6E8A-4147-A177-3AD203B41FA5}">
                      <a16:colId xmlns:a16="http://schemas.microsoft.com/office/drawing/2014/main" val="23018579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By United States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2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1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Intellectual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8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0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1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5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96708"/>
                  </a:ext>
                </a:extLst>
              </a:tr>
            </a:tbl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277484E2-3C38-9E47-BAC9-84CA26B924AC}"/>
              </a:ext>
            </a:extLst>
          </p:cNvPr>
          <p:cNvSpPr/>
          <p:nvPr/>
        </p:nvSpPr>
        <p:spPr>
          <a:xfrm>
            <a:off x="6248400" y="3740727"/>
            <a:ext cx="387927" cy="2189018"/>
          </a:xfrm>
          <a:prstGeom prst="rightBrace">
            <a:avLst>
              <a:gd name="adj1" fmla="val 4047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F692C-FD9B-C248-8691-02ADDF67E3E6}"/>
              </a:ext>
            </a:extLst>
          </p:cNvPr>
          <p:cNvSpPr txBox="1"/>
          <p:nvPr/>
        </p:nvSpPr>
        <p:spPr>
          <a:xfrm rot="18377932">
            <a:off x="6375345" y="3361135"/>
            <a:ext cx="3117358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US complaints about others’ retaliation against US tariffs on steel and aluminum</a:t>
            </a:r>
          </a:p>
        </p:txBody>
      </p:sp>
    </p:spTree>
    <p:extLst>
      <p:ext uri="{BB962C8B-B14F-4D97-AF65-F5344CB8AC3E}">
        <p14:creationId xmlns:p14="http://schemas.microsoft.com/office/powerpoint/2010/main" val="29231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  <p:bldP spid="3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241260"/>
            <a:ext cx="7239000" cy="1175706"/>
          </a:xfrm>
        </p:spPr>
        <p:txBody>
          <a:bodyPr/>
          <a:lstStyle/>
          <a:p>
            <a:pPr eaLnBrk="1" hangingPunct="1"/>
            <a:r>
              <a:rPr lang="en-US" dirty="0"/>
              <a:t>WTO Disputes since Jan 20, 2017:</a:t>
            </a:r>
          </a:p>
          <a:p>
            <a:pPr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650D91-9FB2-5144-B53D-D6ADBD5C9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366293"/>
              </p:ext>
            </p:extLst>
          </p:nvPr>
        </p:nvGraphicFramePr>
        <p:xfrm>
          <a:off x="1660477" y="1874671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848">
                  <a:extLst>
                    <a:ext uri="{9D8B030D-6E8A-4147-A177-3AD203B41FA5}">
                      <a16:colId xmlns:a16="http://schemas.microsoft.com/office/drawing/2014/main" val="105230959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1442929718"/>
                    </a:ext>
                  </a:extLst>
                </a:gridCol>
                <a:gridCol w="3716740">
                  <a:extLst>
                    <a:ext uri="{9D8B030D-6E8A-4147-A177-3AD203B41FA5}">
                      <a16:colId xmlns:a16="http://schemas.microsoft.com/office/drawing/2014/main" val="23018579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Against United States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2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CVDs on pipes &amp; tubes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1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Nov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on Softwood lumber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Trade remedies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Viet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Anti-dumping on fish fillets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8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AD&amp; CVDs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Viet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Pangasius</a:t>
                      </a:r>
                      <a:r>
                        <a:rPr lang="en-US" dirty="0"/>
                        <a:t> seafood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0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on Tariffs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1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on tariffs, washers &amp; solar panels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5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676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241260"/>
            <a:ext cx="7239000" cy="1175706"/>
          </a:xfrm>
        </p:spPr>
        <p:txBody>
          <a:bodyPr/>
          <a:lstStyle/>
          <a:p>
            <a:pPr eaLnBrk="1" hangingPunct="1"/>
            <a:r>
              <a:rPr lang="en-US" dirty="0"/>
              <a:t>WTO Disputes since Jan 20, 2017:</a:t>
            </a:r>
          </a:p>
          <a:p>
            <a:pPr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650D91-9FB2-5144-B53D-D6ADBD5C9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26310"/>
              </p:ext>
            </p:extLst>
          </p:nvPr>
        </p:nvGraphicFramePr>
        <p:xfrm>
          <a:off x="1660477" y="1874671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848">
                  <a:extLst>
                    <a:ext uri="{9D8B030D-6E8A-4147-A177-3AD203B41FA5}">
                      <a16:colId xmlns:a16="http://schemas.microsoft.com/office/drawing/2014/main" val="1052309595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1442929718"/>
                    </a:ext>
                  </a:extLst>
                </a:gridCol>
                <a:gridCol w="3552967">
                  <a:extLst>
                    <a:ext uri="{9D8B030D-6E8A-4147-A177-3AD203B41FA5}">
                      <a16:colId xmlns:a16="http://schemas.microsoft.com/office/drawing/2014/main" val="23018579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Against United States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2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1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8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0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1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steel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5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597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504" y="1241260"/>
            <a:ext cx="7239000" cy="1175706"/>
          </a:xfrm>
        </p:spPr>
        <p:txBody>
          <a:bodyPr/>
          <a:lstStyle/>
          <a:p>
            <a:pPr eaLnBrk="1" hangingPunct="1"/>
            <a:r>
              <a:rPr lang="en-US" dirty="0"/>
              <a:t>WTO Disputes since Jan 20, 2017:</a:t>
            </a:r>
          </a:p>
          <a:p>
            <a:pPr eaLnBrk="1" hangingPunct="1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650D91-9FB2-5144-B53D-D6ADBD5C9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57799"/>
              </p:ext>
            </p:extLst>
          </p:nvPr>
        </p:nvGraphicFramePr>
        <p:xfrm>
          <a:off x="1660477" y="187467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848">
                  <a:extLst>
                    <a:ext uri="{9D8B030D-6E8A-4147-A177-3AD203B41FA5}">
                      <a16:colId xmlns:a16="http://schemas.microsoft.com/office/drawing/2014/main" val="1052309595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1442929718"/>
                    </a:ext>
                  </a:extLst>
                </a:gridCol>
                <a:gridCol w="3552967">
                  <a:extLst>
                    <a:ext uri="{9D8B030D-6E8A-4147-A177-3AD203B41FA5}">
                      <a16:colId xmlns:a16="http://schemas.microsoft.com/office/drawing/2014/main" val="23018579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Against United States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2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on solar panels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1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Measures on renewable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Tariffs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0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903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268556"/>
            <a:ext cx="7239000" cy="3367076"/>
          </a:xfrm>
        </p:spPr>
        <p:txBody>
          <a:bodyPr/>
          <a:lstStyle/>
          <a:p>
            <a:pPr eaLnBrk="1" hangingPunct="1"/>
            <a:r>
              <a:rPr lang="en-US" dirty="0"/>
              <a:t>Aug 13 2018, NYT:</a:t>
            </a:r>
          </a:p>
          <a:p>
            <a:pPr lvl="1"/>
            <a:r>
              <a:rPr lang="en-US" b="1" dirty="0"/>
              <a:t>Trump’s National Security Claim for Tariffs Sets Off Crisis at W.T.O.</a:t>
            </a:r>
          </a:p>
          <a:p>
            <a:pPr lvl="1"/>
            <a:r>
              <a:rPr lang="en-US" dirty="0"/>
              <a:t>Are tariffs on steel and aluminum to protect national security legal?</a:t>
            </a:r>
          </a:p>
          <a:p>
            <a:pPr lvl="2"/>
            <a:r>
              <a:rPr lang="en-US" dirty="0"/>
              <a:t>If no, Trump will further blame WTO</a:t>
            </a:r>
          </a:p>
          <a:p>
            <a:pPr lvl="2"/>
            <a:r>
              <a:rPr lang="en-US" dirty="0"/>
              <a:t>If yes, other countries will use that excuse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</p:spTree>
    <p:extLst>
      <p:ext uri="{BB962C8B-B14F-4D97-AF65-F5344CB8AC3E}">
        <p14:creationId xmlns:p14="http://schemas.microsoft.com/office/powerpoint/2010/main" val="49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65CBA-B0C1-3543-BDF1-C9ACB7C359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History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773341"/>
          </a:xfrm>
        </p:spPr>
        <p:txBody>
          <a:bodyPr/>
          <a:lstStyle/>
          <a:p>
            <a:pPr eaLnBrk="1" hangingPunct="1"/>
            <a:r>
              <a:rPr lang="en-US" sz="2800" dirty="0"/>
              <a:t>Mid-1940s:  </a:t>
            </a:r>
          </a:p>
          <a:p>
            <a:pPr lvl="1" eaLnBrk="1" hangingPunct="1"/>
            <a:r>
              <a:rPr lang="en-US" sz="2400" dirty="0"/>
              <a:t>Created IMF and World Bank at meeting in Bretton Woods, New Hampshire</a:t>
            </a:r>
          </a:p>
          <a:p>
            <a:pPr lvl="1" eaLnBrk="1" hangingPunct="1"/>
            <a:r>
              <a:rPr lang="en-US" sz="2400" dirty="0"/>
              <a:t>US tried to create ITO = International Trade Organization</a:t>
            </a:r>
          </a:p>
          <a:p>
            <a:pPr lvl="1" eaLnBrk="1" hangingPunct="1"/>
            <a:r>
              <a:rPr lang="en-US" sz="2400" dirty="0"/>
              <a:t>Interim agreement:  GATT = General Agreement on Tariffs and Trade</a:t>
            </a:r>
          </a:p>
          <a:p>
            <a:pPr lvl="1" eaLnBrk="1" hangingPunct="1"/>
            <a:r>
              <a:rPr lang="en-US" sz="2400" dirty="0"/>
              <a:t>When ITO failed to be approved (by US!), GATT governed trade policy by default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25D11-2C24-8942-A0CB-D89014084CBE}"/>
              </a:ext>
            </a:extLst>
          </p:cNvPr>
          <p:cNvSpPr txBox="1"/>
          <p:nvPr/>
        </p:nvSpPr>
        <p:spPr>
          <a:xfrm>
            <a:off x="259307" y="177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268556"/>
            <a:ext cx="7239000" cy="4610493"/>
          </a:xfrm>
        </p:spPr>
        <p:txBody>
          <a:bodyPr/>
          <a:lstStyle/>
          <a:p>
            <a:pPr eaLnBrk="1" hangingPunct="1"/>
            <a:r>
              <a:rPr lang="en-US" dirty="0"/>
              <a:t>The GATT National Security Exception:</a:t>
            </a:r>
          </a:p>
          <a:p>
            <a:pPr lvl="1"/>
            <a:r>
              <a:rPr lang="en-US" dirty="0"/>
              <a:t>Article XXI:  “[n]</a:t>
            </a:r>
            <a:r>
              <a:rPr lang="en-US" dirty="0" err="1"/>
              <a:t>othing</a:t>
            </a:r>
            <a:r>
              <a:rPr lang="en-US" dirty="0"/>
              <a:t> in this Agreement shall be construed . . . to prevent any contracting party from taking any action which it considers necessary for the protection of its essential security interests . . . taken in time of war or other emergency in international relations[.]”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</p:spTree>
    <p:extLst>
      <p:ext uri="{BB962C8B-B14F-4D97-AF65-F5344CB8AC3E}">
        <p14:creationId xmlns:p14="http://schemas.microsoft.com/office/powerpoint/2010/main" val="3066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268556"/>
            <a:ext cx="7239000" cy="4610493"/>
          </a:xfrm>
        </p:spPr>
        <p:txBody>
          <a:bodyPr/>
          <a:lstStyle/>
          <a:p>
            <a:pPr eaLnBrk="1" hangingPunct="1"/>
            <a:r>
              <a:rPr lang="en-US" dirty="0"/>
              <a:t>The GATT National Security Exception:</a:t>
            </a:r>
          </a:p>
          <a:p>
            <a:pPr lvl="1"/>
            <a:r>
              <a:rPr lang="en-US" dirty="0"/>
              <a:t>Article XXI:  “[n]</a:t>
            </a:r>
            <a:r>
              <a:rPr lang="en-US" dirty="0" err="1"/>
              <a:t>othing</a:t>
            </a:r>
            <a:r>
              <a:rPr lang="en-US" dirty="0"/>
              <a:t> in this Agreement shall be construed . . . to prevent any contracting party from taking any </a:t>
            </a:r>
            <a:r>
              <a:rPr lang="en-US" dirty="0">
                <a:solidFill>
                  <a:srgbClr val="FF0000"/>
                </a:solidFill>
              </a:rPr>
              <a:t>action which it considers necessary</a:t>
            </a:r>
            <a:r>
              <a:rPr lang="en-US" dirty="0"/>
              <a:t> for the protection of its essential security interests . . . taken in time of war or other emergency in international relations[.]”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Trump and the WTO</a:t>
            </a:r>
          </a:p>
        </p:txBody>
      </p:sp>
    </p:spTree>
    <p:extLst>
      <p:ext uri="{BB962C8B-B14F-4D97-AF65-F5344CB8AC3E}">
        <p14:creationId xmlns:p14="http://schemas.microsoft.com/office/powerpoint/2010/main" val="365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209" y="1759876"/>
            <a:ext cx="7239000" cy="3428631"/>
          </a:xfrm>
        </p:spPr>
        <p:txBody>
          <a:bodyPr/>
          <a:lstStyle/>
          <a:p>
            <a:pPr eaLnBrk="1" hangingPunct="1"/>
            <a:r>
              <a:rPr lang="en-US" dirty="0"/>
              <a:t>Hard to know</a:t>
            </a:r>
          </a:p>
          <a:p>
            <a:pPr lvl="1"/>
            <a:r>
              <a:rPr lang="en-US" dirty="0"/>
              <a:t>It’s still being used, but will it be obeyed?</a:t>
            </a:r>
          </a:p>
          <a:p>
            <a:pPr lvl="1"/>
            <a:r>
              <a:rPr lang="en-US" dirty="0"/>
              <a:t>If the US does not follow it, will others?</a:t>
            </a:r>
          </a:p>
          <a:p>
            <a:pPr lvl="1"/>
            <a:r>
              <a:rPr lang="en-US" dirty="0"/>
              <a:t>There is some hope that the WTO may be reformed in response to the current crisis.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F1A505-D7F3-6242-B61A-22B941D7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209" y="665708"/>
            <a:ext cx="7239000" cy="1127125"/>
          </a:xfrm>
        </p:spPr>
        <p:txBody>
          <a:bodyPr/>
          <a:lstStyle/>
          <a:p>
            <a:pPr eaLnBrk="1" hangingPunct="1"/>
            <a:r>
              <a:rPr lang="en-US" dirty="0"/>
              <a:t>The Future of the WTO</a:t>
            </a:r>
          </a:p>
        </p:txBody>
      </p:sp>
    </p:spTree>
    <p:extLst>
      <p:ext uri="{BB962C8B-B14F-4D97-AF65-F5344CB8AC3E}">
        <p14:creationId xmlns:p14="http://schemas.microsoft.com/office/powerpoint/2010/main" val="27898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D5890-CD16-8642-A367-74DFD63984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World Trade Organization: 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576364"/>
          </a:xfrm>
        </p:spPr>
        <p:txBody>
          <a:bodyPr/>
          <a:lstStyle/>
          <a:p>
            <a:pPr eaLnBrk="1" hangingPunct="1"/>
            <a:r>
              <a:rPr lang="en-US" sz="2800" dirty="0"/>
              <a:t>What GATT Does 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	(GATT is still the largest part of WTO)</a:t>
            </a:r>
          </a:p>
          <a:p>
            <a:pPr lvl="1" eaLnBrk="1" hangingPunct="1"/>
            <a:r>
              <a:rPr lang="en-US" sz="2400" dirty="0"/>
              <a:t>Rules for trade policy</a:t>
            </a:r>
          </a:p>
          <a:p>
            <a:pPr lvl="1" eaLnBrk="1" hangingPunct="1"/>
            <a:r>
              <a:rPr lang="en-US" sz="2400" dirty="0"/>
              <a:t>Forum for negotiation</a:t>
            </a:r>
          </a:p>
          <a:p>
            <a:pPr lvl="2" eaLnBrk="1" hangingPunct="1"/>
            <a:r>
              <a:rPr lang="en-US" sz="2000" dirty="0"/>
              <a:t>Of both trade policies (e.g., tariffs) and rules</a:t>
            </a:r>
          </a:p>
          <a:p>
            <a:pPr lvl="2" eaLnBrk="1" hangingPunct="1"/>
            <a:r>
              <a:rPr lang="en-US" sz="2000" dirty="0"/>
              <a:t>Major negotiations took place in “Negotiating Rounds”</a:t>
            </a:r>
          </a:p>
          <a:p>
            <a:pPr lvl="2" eaLnBrk="1" hangingPunct="1"/>
            <a:r>
              <a:rPr lang="en-US" sz="2000" dirty="0"/>
              <a:t>Decisions made at occasional meetings of trade ministers:  “Ministerial Meetings”</a:t>
            </a:r>
          </a:p>
        </p:txBody>
      </p:sp>
    </p:spTree>
    <p:extLst>
      <p:ext uri="{BB962C8B-B14F-4D97-AF65-F5344CB8AC3E}">
        <p14:creationId xmlns:p14="http://schemas.microsoft.com/office/powerpoint/2010/main" val="9423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1B647-7693-A04D-A1B7-4FA08EBFC6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536" y="274638"/>
            <a:ext cx="7390263" cy="1143000"/>
          </a:xfrm>
        </p:spPr>
        <p:txBody>
          <a:bodyPr/>
          <a:lstStyle/>
          <a:p>
            <a:pPr eaLnBrk="1" hangingPunct="1"/>
            <a:r>
              <a:rPr lang="en-US" sz="4000" dirty="0"/>
              <a:t>World Trade Organization:  Rounds</a:t>
            </a:r>
          </a:p>
        </p:txBody>
      </p:sp>
      <p:graphicFrame>
        <p:nvGraphicFramePr>
          <p:cNvPr id="3235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349694"/>
              </p:ext>
            </p:extLst>
          </p:nvPr>
        </p:nvGraphicFramePr>
        <p:xfrm>
          <a:off x="1392072" y="1600200"/>
          <a:ext cx="7519916" cy="3639312"/>
        </p:xfrm>
        <a:graphic>
          <a:graphicData uri="http://schemas.openxmlformats.org/drawingml/2006/table">
            <a:tbl>
              <a:tblPr/>
              <a:tblGrid>
                <a:gridCol w="55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4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Rounds of GATT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Multilateral Trade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Accomplishments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1947-61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tariffs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1973-79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Tokyo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NTBs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1986-94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Tariffs, NTBs, Services, Intellectual Property, Textiles, Ag., Dispute Settlement,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Created WTO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FAILED:  Doha Development Agenda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46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992F8-5381-8C45-B154-19FF4B64F6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1474" y="835925"/>
            <a:ext cx="7772401" cy="33085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How negotiations took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Tariffs: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 early rounds, tariff cuts were negotiated between “principal supplier” country and “principal demander” country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Cuts are extended to all other members (MFN)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But large countries dominate this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 recent rounds, negotiations start with a </a:t>
            </a:r>
            <a:r>
              <a:rPr lang="en-US" sz="2000" u="sng" dirty="0"/>
              <a:t>formula</a:t>
            </a:r>
            <a:r>
              <a:rPr lang="en-US" sz="2000" dirty="0"/>
              <a:t> for tariff cuts, then negotiate exceptions</a:t>
            </a:r>
          </a:p>
          <a:p>
            <a:pPr lvl="3" eaLnBrk="1" hangingPunct="1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64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74428</TotalTime>
  <Words>2403</Words>
  <Application>Microsoft Macintosh PowerPoint</Application>
  <PresentationFormat>On-screen Show (4:3)</PresentationFormat>
  <Paragraphs>526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ＭＳ Ｐゴシック</vt:lpstr>
      <vt:lpstr>Arial</vt:lpstr>
      <vt:lpstr>Calibri</vt:lpstr>
      <vt:lpstr>Palatino Linotype</vt:lpstr>
      <vt:lpstr>ford-school-ppt-template_11-12_light</vt:lpstr>
      <vt:lpstr>The World Trade Organization</vt:lpstr>
      <vt:lpstr>Outline</vt:lpstr>
      <vt:lpstr>World Trade Organization:  History</vt:lpstr>
      <vt:lpstr>PowerPoint Presentation</vt:lpstr>
      <vt:lpstr>PowerPoint Presentation</vt:lpstr>
      <vt:lpstr>World Trade Organization:  History</vt:lpstr>
      <vt:lpstr>World Trade Organization:  History</vt:lpstr>
      <vt:lpstr>World Trade Organization:  Rounds</vt:lpstr>
      <vt:lpstr>PowerPoint Presentation</vt:lpstr>
      <vt:lpstr>PowerPoint Presentation</vt:lpstr>
      <vt:lpstr>PowerPoint Presentation</vt:lpstr>
      <vt:lpstr>Outline</vt:lpstr>
      <vt:lpstr>World Trade Organization:  Today</vt:lpstr>
      <vt:lpstr>PowerPoint Presentation</vt:lpstr>
      <vt:lpstr>PowerPoint Presentation</vt:lpstr>
      <vt:lpstr>World Trade Organization:  Today</vt:lpstr>
      <vt:lpstr>World Trade Organization:  Today</vt:lpstr>
      <vt:lpstr>World Trade Organization:  Today</vt:lpstr>
      <vt:lpstr>WTO Functions</vt:lpstr>
      <vt:lpstr>WTO Functions</vt:lpstr>
      <vt:lpstr>WTO Functions</vt:lpstr>
      <vt:lpstr>WTO Functions</vt:lpstr>
      <vt:lpstr>WTO Functions</vt:lpstr>
      <vt:lpstr>Outline</vt:lpstr>
      <vt:lpstr>WTO Early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WTO Early Issues</vt:lpstr>
      <vt:lpstr>WTO Early Issues</vt:lpstr>
      <vt:lpstr>WTO Early Issues</vt:lpstr>
      <vt:lpstr>WTO Early Issues</vt:lpstr>
      <vt:lpstr>WTO Early Issues</vt:lpstr>
      <vt:lpstr>WTO Early Issues</vt:lpstr>
      <vt:lpstr>PowerPoint Presentation</vt:lpstr>
      <vt:lpstr>WTO Early Issues</vt:lpstr>
      <vt:lpstr>WTO Early Issues</vt:lpstr>
      <vt:lpstr>PowerPoint Presentation</vt:lpstr>
      <vt:lpstr>WTO Early Issues</vt:lpstr>
      <vt:lpstr>Outline</vt:lpstr>
      <vt:lpstr>WTO Current Issues</vt:lpstr>
      <vt:lpstr>WTO Current Issues</vt:lpstr>
      <vt:lpstr>WTO Current Issues</vt:lpstr>
      <vt:lpstr>WTO Current Issues</vt:lpstr>
      <vt:lpstr>WTO Current Issues</vt:lpstr>
      <vt:lpstr>WTO Current Issues</vt:lpstr>
      <vt:lpstr>WTO Current Issues</vt:lpstr>
      <vt:lpstr>Outline</vt:lpstr>
      <vt:lpstr>Trump and the WTO</vt:lpstr>
      <vt:lpstr>Trump and the WTO</vt:lpstr>
      <vt:lpstr>Trump and the WTO</vt:lpstr>
      <vt:lpstr>Trump and the WTO</vt:lpstr>
      <vt:lpstr>Trump and the WTO</vt:lpstr>
      <vt:lpstr>Trump and the WTO</vt:lpstr>
      <vt:lpstr>Trump and the WTO</vt:lpstr>
      <vt:lpstr>Trump and the WTO</vt:lpstr>
      <vt:lpstr>Trump and the WTO</vt:lpstr>
      <vt:lpstr>The Future of the WTO</vt:lpstr>
    </vt:vector>
  </TitlesOfParts>
  <Company>University of Michigan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235</cp:revision>
  <dcterms:created xsi:type="dcterms:W3CDTF">2011-07-06T15:52:55Z</dcterms:created>
  <dcterms:modified xsi:type="dcterms:W3CDTF">2018-09-25T14:36:11Z</dcterms:modified>
</cp:coreProperties>
</file>